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1" r:id="rId3"/>
    <p:sldId id="262" r:id="rId4"/>
    <p:sldId id="260" r:id="rId5"/>
    <p:sldId id="258" r:id="rId6"/>
    <p:sldId id="259" r:id="rId7"/>
    <p:sldId id="263" r:id="rId8"/>
    <p:sldId id="257" r:id="rId9"/>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5" d="100"/>
          <a:sy n="75" d="100"/>
        </p:scale>
        <p:origin x="-12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810024F3-C0C8-4BFD-8DB3-CCCD577DC8F2}" type="datetimeFigureOut">
              <a:rPr lang="en-US" smtClean="0"/>
              <a:pPr/>
              <a:t>7/7/2011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mn-MN" smtClean="0"/>
              <a:t>Соёлын өвийн төв</a:t>
            </a:r>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5760DA4E-1680-4C58-AA72-24F6D7C44D4F}"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DDD19383-B068-43A9-A9E9-6452DDE23CA4}" type="datetimeFigureOut">
              <a:rPr lang="en-US" smtClean="0"/>
              <a:pPr/>
              <a:t>7/7/2011</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r>
              <a:rPr lang="mn-MN" smtClean="0"/>
              <a:t>Соёлын өвийн төв</a:t>
            </a:r>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2B67B13-16F0-41C5-8FD3-C9F9FA595BA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bgggggggg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04219-77E5-41E6-86DB-0D7E053B96EA}" type="datetime1">
              <a:rPr lang="en-US" smtClean="0"/>
              <a:pPr/>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C1AC-D161-46B1-BEBD-7EB4D4AC9FC4}" type="datetime1">
              <a:rPr lang="en-US" smtClean="0"/>
              <a:pPr/>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ACB0-72DF-4BB8-B143-683463945444}" type="datetime1">
              <a:rPr lang="en-US" smtClean="0"/>
              <a:pPr/>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828E6-A1C2-42E1-A3CB-1D9B4B109191}" type="datetime1">
              <a:rPr lang="en-US" smtClean="0"/>
              <a:pPr/>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CF75E-7EC1-4695-BEAB-A146938640B8}" type="datetime1">
              <a:rPr lang="en-US" smtClean="0"/>
              <a:pPr/>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78C3C-3C7F-4952-BDDD-84F60D7DF22D}" type="datetime1">
              <a:rPr lang="en-US" smtClean="0"/>
              <a:pPr/>
              <a:t>7/7/2011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BDB63-F83C-4CAD-A5FF-20D01D767FA6}" type="datetime1">
              <a:rPr lang="en-US" smtClean="0"/>
              <a:pPr/>
              <a:t>7/7/2011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A63FA-FF13-4D08-84AB-5A6F76474BA2}" type="datetime1">
              <a:rPr lang="en-US" smtClean="0"/>
              <a:pPr/>
              <a:t>7/7/2011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4A123-D16D-435B-9E59-0511F7DB4CD7}" type="datetime1">
              <a:rPr lang="en-US" smtClean="0"/>
              <a:pPr/>
              <a:t>7/7/2011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E8439-80EC-4925-B682-BF55ACEC4576}" type="datetime1">
              <a:rPr lang="en-US" smtClean="0"/>
              <a:pPr/>
              <a:t>7/7/2011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F67BF-B542-4775-9D10-635068129B97}" type="datetime1">
              <a:rPr lang="en-US" smtClean="0"/>
              <a:pPr/>
              <a:t>7/7/2011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07CD2-C66B-4539-8BE0-DE2E823496AA}" type="datetime1">
              <a:rPr lang="en-US" smtClean="0"/>
              <a:pPr/>
              <a:t>7/7/2011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59715-7D7E-402A-A89E-2CD1F1567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514600"/>
            <a:ext cx="8153400" cy="1754326"/>
          </a:xfrm>
          <a:prstGeom prst="rect">
            <a:avLst/>
          </a:prstGeom>
          <a:noFill/>
        </p:spPr>
        <p:txBody>
          <a:bodyPr wrap="square" rtlCol="0">
            <a:spAutoFit/>
          </a:bodyPr>
          <a:lstStyle/>
          <a:p>
            <a:r>
              <a:rPr lang="mn-MN" dirty="0" smtClean="0">
                <a:latin typeface="Tahoma" pitchFamily="34" charset="0"/>
                <a:ea typeface="Tahoma" pitchFamily="34" charset="0"/>
                <a:cs typeface="Tahoma" pitchFamily="34" charset="0"/>
              </a:rPr>
              <a:t>Сүүлийн жилүүдэд техник технологийн дэвшлийг дагаад БМСангийн бүрдлийн нэг хэсгийг </a:t>
            </a:r>
            <a:r>
              <a:rPr lang="en-US" dirty="0" smtClean="0">
                <a:latin typeface="Tahoma" pitchFamily="34" charset="0"/>
                <a:ea typeface="Tahoma" pitchFamily="34" charset="0"/>
                <a:cs typeface="Tahoma" pitchFamily="34" charset="0"/>
              </a:rPr>
              <a:t>CD, DVD, </a:t>
            </a:r>
            <a:r>
              <a:rPr lang="mn-MN" dirty="0" smtClean="0">
                <a:latin typeface="Tahoma" pitchFamily="34" charset="0"/>
                <a:ea typeface="Tahoma" pitchFamily="34" charset="0"/>
                <a:cs typeface="Tahoma" pitchFamily="34" charset="0"/>
              </a:rPr>
              <a:t>дуу, дүрс бичлэгийн хуурцаг буюу цахим тээгчид бичиж хадгалсан бүртгэл, мэдээлэл эзэлж байна. </a:t>
            </a:r>
          </a:p>
          <a:p>
            <a:endParaRPr lang="mn-MN" dirty="0" smtClean="0">
              <a:latin typeface="Tahoma" pitchFamily="34" charset="0"/>
              <a:ea typeface="Tahoma" pitchFamily="34" charset="0"/>
              <a:cs typeface="Tahoma" pitchFamily="34" charset="0"/>
            </a:endParaRPr>
          </a:p>
          <a:p>
            <a:r>
              <a:rPr lang="mn-MN" dirty="0" smtClean="0">
                <a:latin typeface="Tahoma" pitchFamily="34" charset="0"/>
                <a:ea typeface="Tahoma" pitchFamily="34" charset="0"/>
                <a:cs typeface="Tahoma" pitchFamily="34" charset="0"/>
              </a:rPr>
              <a:t>Музей эдгээр цахим тээгчид хадгалагдсан бүртгэлээ мөн адил товъёогжуулан тоо бүртгэл хөтөлнө.</a:t>
            </a:r>
            <a:endParaRPr lang="en-US" dirty="0">
              <a:latin typeface="Tahoma" pitchFamily="34" charset="0"/>
              <a:ea typeface="Tahoma" pitchFamily="34" charset="0"/>
              <a:cs typeface="Tahoma" pitchFamily="34" charset="0"/>
            </a:endParaRPr>
          </a:p>
        </p:txBody>
      </p:sp>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a:t>
            </a:fld>
            <a:endParaRPr lang="en-US"/>
          </a:p>
        </p:txBody>
      </p:sp>
      <p:sp>
        <p:nvSpPr>
          <p:cNvPr id="9" name="TextBox 8"/>
          <p:cNvSpPr txBox="1"/>
          <p:nvPr/>
        </p:nvSpPr>
        <p:spPr>
          <a:xfrm>
            <a:off x="457200" y="1066800"/>
            <a:ext cx="6934200" cy="646331"/>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Цахим тээгч </a:t>
            </a:r>
            <a:r>
              <a:rPr lang="en-US" b="1" dirty="0" smtClean="0">
                <a:latin typeface="Tahoma" pitchFamily="34" charset="0"/>
                <a:ea typeface="Tahoma" pitchFamily="34" charset="0"/>
                <a:cs typeface="Tahoma" pitchFamily="34" charset="0"/>
              </a:rPr>
              <a:t>(CD/DVD/</a:t>
            </a:r>
            <a:r>
              <a:rPr lang="mn-MN" b="1" dirty="0" smtClean="0">
                <a:latin typeface="Tahoma" pitchFamily="34" charset="0"/>
                <a:ea typeface="Tahoma" pitchFamily="34" charset="0"/>
                <a:cs typeface="Tahoma" pitchFamily="34" charset="0"/>
              </a:rPr>
              <a:t>дүрс бичлэгийн хуурцаг</a:t>
            </a:r>
            <a:r>
              <a:rPr lang="en-US" b="1" dirty="0" smtClean="0">
                <a:latin typeface="Tahoma" pitchFamily="34" charset="0"/>
                <a:ea typeface="Tahoma" pitchFamily="34" charset="0"/>
                <a:cs typeface="Tahoma" pitchFamily="34" charset="0"/>
              </a:rPr>
              <a:t>)</a:t>
            </a:r>
            <a:r>
              <a:rPr lang="mn-MN" b="1" dirty="0" smtClean="0">
                <a:latin typeface="Tahoma" pitchFamily="34" charset="0"/>
                <a:ea typeface="Tahoma" pitchFamily="34" charset="0"/>
                <a:cs typeface="Tahoma" pitchFamily="34" charset="0"/>
              </a:rPr>
              <a:t>-ийг архивлан хадгалах</a:t>
            </a:r>
            <a:endParaRPr lang="en-US"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0200"/>
            <a:ext cx="8382000" cy="784830"/>
          </a:xfrm>
          <a:prstGeom prst="rect">
            <a:avLst/>
          </a:prstGeom>
          <a:noFill/>
        </p:spPr>
        <p:txBody>
          <a:bodyPr wrap="square" rtlCol="0">
            <a:spAutoFit/>
          </a:bodyPr>
          <a:lstStyle/>
          <a:p>
            <a:r>
              <a:rPr lang="mn-MN" sz="1500" dirty="0" smtClean="0">
                <a:latin typeface="Tahoma" pitchFamily="34" charset="0"/>
                <a:ea typeface="Tahoma" pitchFamily="34" charset="0"/>
                <a:cs typeface="Tahoma" pitchFamily="34" charset="0"/>
              </a:rPr>
              <a:t>Байгуулагын нэр</a:t>
            </a:r>
          </a:p>
          <a:p>
            <a:r>
              <a:rPr lang="mn-MN" sz="1500" dirty="0" smtClean="0">
                <a:latin typeface="Tahoma" pitchFamily="34" charset="0"/>
                <a:ea typeface="Tahoma" pitchFamily="34" charset="0"/>
                <a:cs typeface="Tahoma" pitchFamily="34" charset="0"/>
              </a:rPr>
              <a:t>		...................... бүртгэл-мэдээллийн санд хадгалагдаж буй</a:t>
            </a:r>
          </a:p>
          <a:p>
            <a:r>
              <a:rPr lang="mn-MN" sz="1500" dirty="0" smtClean="0">
                <a:latin typeface="Tahoma" pitchFamily="34" charset="0"/>
                <a:ea typeface="Tahoma" pitchFamily="34" charset="0"/>
                <a:cs typeface="Tahoma" pitchFamily="34" charset="0"/>
              </a:rPr>
              <a:t>		Цахим тээгч /</a:t>
            </a:r>
            <a:r>
              <a:rPr lang="en-US" sz="1500" dirty="0" smtClean="0">
                <a:latin typeface="Tahoma" pitchFamily="34" charset="0"/>
                <a:ea typeface="Tahoma" pitchFamily="34" charset="0"/>
                <a:cs typeface="Tahoma" pitchFamily="34" charset="0"/>
              </a:rPr>
              <a:t>CD/DVD </a:t>
            </a:r>
            <a:r>
              <a:rPr lang="mn-MN" sz="1500" dirty="0" smtClean="0">
                <a:latin typeface="Tahoma" pitchFamily="34" charset="0"/>
                <a:ea typeface="Tahoma" pitchFamily="34" charset="0"/>
                <a:cs typeface="Tahoma" pitchFamily="34" charset="0"/>
              </a:rPr>
              <a:t>дүрс бичлэгийн хуурцаг/-ийн бүртгэл</a:t>
            </a:r>
            <a:endParaRPr lang="en-US" sz="1500" dirty="0">
              <a:latin typeface="Tahoma" pitchFamily="34" charset="0"/>
              <a:ea typeface="Tahoma" pitchFamily="34" charset="0"/>
              <a:cs typeface="Tahoma" pitchFamily="34" charset="0"/>
            </a:endParaRPr>
          </a:p>
        </p:txBody>
      </p:sp>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2</a:t>
            </a:fld>
            <a:endParaRPr lang="en-US"/>
          </a:p>
        </p:txBody>
      </p:sp>
      <p:sp>
        <p:nvSpPr>
          <p:cNvPr id="9" name="TextBox 8"/>
          <p:cNvSpPr txBox="1"/>
          <p:nvPr/>
        </p:nvSpPr>
        <p:spPr>
          <a:xfrm>
            <a:off x="457200" y="990600"/>
            <a:ext cx="6934200"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Загвар жишээ хүснэгт</a:t>
            </a:r>
            <a:endParaRPr lang="en-US" b="1" dirty="0">
              <a:latin typeface="Tahoma" pitchFamily="34" charset="0"/>
              <a:ea typeface="Tahoma" pitchFamily="34" charset="0"/>
              <a:cs typeface="Tahoma" pitchFamily="34" charset="0"/>
            </a:endParaRPr>
          </a:p>
        </p:txBody>
      </p:sp>
      <p:graphicFrame>
        <p:nvGraphicFramePr>
          <p:cNvPr id="11" name="Table 10"/>
          <p:cNvGraphicFramePr>
            <a:graphicFrameLocks noGrp="1"/>
          </p:cNvGraphicFramePr>
          <p:nvPr/>
        </p:nvGraphicFramePr>
        <p:xfrm>
          <a:off x="609600" y="2590800"/>
          <a:ext cx="8001000" cy="3124200"/>
        </p:xfrm>
        <a:graphic>
          <a:graphicData uri="http://schemas.openxmlformats.org/drawingml/2006/table">
            <a:tbl>
              <a:tblPr firstRow="1" bandRow="1">
                <a:tableStyleId>{5940675A-B579-460E-94D1-54222C63F5DA}</a:tableStyleId>
              </a:tblPr>
              <a:tblGrid>
                <a:gridCol w="889000"/>
                <a:gridCol w="889000"/>
                <a:gridCol w="889000"/>
                <a:gridCol w="889000"/>
                <a:gridCol w="889000"/>
                <a:gridCol w="889000"/>
                <a:gridCol w="889000"/>
                <a:gridCol w="889000"/>
                <a:gridCol w="889000"/>
              </a:tblGrid>
              <a:tr h="2209800">
                <a:tc>
                  <a:txBody>
                    <a:bodyPr/>
                    <a:lstStyle/>
                    <a:p>
                      <a:pPr algn="ctr"/>
                      <a:r>
                        <a:rPr lang="mn-MN" sz="1400" dirty="0" smtClean="0">
                          <a:latin typeface="Tahoma" pitchFamily="34" charset="0"/>
                          <a:ea typeface="Tahoma" pitchFamily="34" charset="0"/>
                          <a:cs typeface="Tahoma" pitchFamily="34" charset="0"/>
                        </a:rPr>
                        <a:t>Цахим тээгчийн дугаар</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Цахим</a:t>
                      </a:r>
                      <a:r>
                        <a:rPr lang="mn-MN" sz="1400" baseline="0" dirty="0" smtClean="0">
                          <a:latin typeface="Tahoma" pitchFamily="34" charset="0"/>
                          <a:ea typeface="Tahoma" pitchFamily="34" charset="0"/>
                          <a:cs typeface="Tahoma" pitchFamily="34" charset="0"/>
                        </a:rPr>
                        <a:t> тээгчид бичигдсэн үзмэрийнэр, товч агуулга</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Бичлэг хийж, БМСанд шилжүүлсэн хүний</a:t>
                      </a:r>
                      <a:r>
                        <a:rPr lang="mn-MN" sz="1400" baseline="0" dirty="0" smtClean="0">
                          <a:latin typeface="Tahoma" pitchFamily="34" charset="0"/>
                          <a:ea typeface="Tahoma" pitchFamily="34" charset="0"/>
                          <a:cs typeface="Tahoma" pitchFamily="34" charset="0"/>
                        </a:rPr>
                        <a:t> овог, нэр</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Бичлэг хийсэн огноо</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Бичлэгийн үргэлжлэх хугацаа</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Бичигдсэн ситем</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Бичлэгийн чанар байдал</a:t>
                      </a:r>
                      <a:endParaRPr lang="en-US" sz="1400" dirty="0">
                        <a:latin typeface="Tahoma" pitchFamily="34" charset="0"/>
                        <a:ea typeface="Tahoma" pitchFamily="34" charset="0"/>
                        <a:cs typeface="Tahoma" pitchFamily="34" charset="0"/>
                      </a:endParaRPr>
                    </a:p>
                  </a:txBody>
                  <a:tcPr vert="vert270" anchor="ctr"/>
                </a:tc>
                <a:tc>
                  <a:txBody>
                    <a:bodyPr/>
                    <a:lstStyle/>
                    <a:p>
                      <a:pPr algn="ctr"/>
                      <a:r>
                        <a:rPr lang="mn-MN" sz="1400" dirty="0" smtClean="0">
                          <a:latin typeface="Tahoma" pitchFamily="34" charset="0"/>
                          <a:ea typeface="Tahoma" pitchFamily="34" charset="0"/>
                          <a:cs typeface="Tahoma" pitchFamily="34" charset="0"/>
                        </a:rPr>
                        <a:t>Цахим тээгч-ийн төрөл</a:t>
                      </a:r>
                      <a:endParaRPr lang="en-US" sz="1400" dirty="0">
                        <a:latin typeface="Tahoma" pitchFamily="34" charset="0"/>
                        <a:ea typeface="Tahoma" pitchFamily="34" charset="0"/>
                        <a:cs typeface="Tahoma" pitchFamily="34" charset="0"/>
                      </a:endParaRPr>
                    </a:p>
                  </a:txBody>
                  <a:tcPr vert="vert270" anchor="ctr"/>
                </a:tc>
                <a:tc>
                  <a:txBody>
                    <a:bodyPr/>
                    <a:lstStyle/>
                    <a:p>
                      <a:r>
                        <a:rPr lang="mn-MN" sz="1400" dirty="0" smtClean="0">
                          <a:latin typeface="Tahoma" pitchFamily="34" charset="0"/>
                          <a:ea typeface="Tahoma" pitchFamily="34" charset="0"/>
                          <a:cs typeface="Tahoma" pitchFamily="34" charset="0"/>
                        </a:rPr>
                        <a:t>Тайлбар</a:t>
                      </a:r>
                      <a:endParaRPr lang="en-US" sz="1400" dirty="0">
                        <a:latin typeface="Tahoma" pitchFamily="34" charset="0"/>
                        <a:ea typeface="Tahoma" pitchFamily="34" charset="0"/>
                        <a:cs typeface="Tahoma" pitchFamily="34" charset="0"/>
                      </a:endParaRPr>
                    </a:p>
                  </a:txBody>
                  <a:tcPr anchor="ctr"/>
                </a:tc>
              </a:tr>
              <a:tr h="457200">
                <a:tc>
                  <a:txBody>
                    <a:bodyPr/>
                    <a:lstStyle/>
                    <a:p>
                      <a:pPr algn="ctr"/>
                      <a:r>
                        <a:rPr lang="mn-MN" dirty="0" smtClean="0"/>
                        <a:t>1</a:t>
                      </a:r>
                      <a:endParaRPr lang="en-US" dirty="0"/>
                    </a:p>
                  </a:txBody>
                  <a:tcPr anchor="ctr"/>
                </a:tc>
                <a:tc>
                  <a:txBody>
                    <a:bodyPr/>
                    <a:lstStyle/>
                    <a:p>
                      <a:pPr algn="ctr"/>
                      <a:r>
                        <a:rPr lang="mn-MN" dirty="0" smtClean="0"/>
                        <a:t>2</a:t>
                      </a:r>
                      <a:endParaRPr lang="en-US" dirty="0"/>
                    </a:p>
                  </a:txBody>
                  <a:tcPr anchor="ctr"/>
                </a:tc>
                <a:tc>
                  <a:txBody>
                    <a:bodyPr/>
                    <a:lstStyle/>
                    <a:p>
                      <a:pPr algn="ctr"/>
                      <a:r>
                        <a:rPr lang="mn-MN" dirty="0" smtClean="0"/>
                        <a:t>3</a:t>
                      </a:r>
                      <a:endParaRPr lang="en-US" dirty="0"/>
                    </a:p>
                  </a:txBody>
                  <a:tcPr anchor="ctr"/>
                </a:tc>
                <a:tc>
                  <a:txBody>
                    <a:bodyPr/>
                    <a:lstStyle/>
                    <a:p>
                      <a:pPr algn="ctr"/>
                      <a:r>
                        <a:rPr lang="mn-MN" dirty="0" smtClean="0"/>
                        <a:t>4</a:t>
                      </a:r>
                      <a:endParaRPr lang="en-US" dirty="0"/>
                    </a:p>
                  </a:txBody>
                  <a:tcPr anchor="ctr"/>
                </a:tc>
                <a:tc>
                  <a:txBody>
                    <a:bodyPr/>
                    <a:lstStyle/>
                    <a:p>
                      <a:pPr algn="ctr"/>
                      <a:r>
                        <a:rPr lang="mn-MN" dirty="0" smtClean="0"/>
                        <a:t>5</a:t>
                      </a:r>
                      <a:endParaRPr lang="en-US" dirty="0"/>
                    </a:p>
                  </a:txBody>
                  <a:tcPr anchor="ctr"/>
                </a:tc>
                <a:tc>
                  <a:txBody>
                    <a:bodyPr/>
                    <a:lstStyle/>
                    <a:p>
                      <a:pPr algn="ctr"/>
                      <a:r>
                        <a:rPr lang="mn-MN" dirty="0" smtClean="0"/>
                        <a:t>6</a:t>
                      </a:r>
                      <a:endParaRPr lang="en-US" dirty="0"/>
                    </a:p>
                  </a:txBody>
                  <a:tcPr anchor="ctr"/>
                </a:tc>
                <a:tc>
                  <a:txBody>
                    <a:bodyPr/>
                    <a:lstStyle/>
                    <a:p>
                      <a:pPr algn="ctr"/>
                      <a:r>
                        <a:rPr lang="mn-MN" dirty="0" smtClean="0"/>
                        <a:t>7</a:t>
                      </a:r>
                      <a:endParaRPr lang="en-US" dirty="0"/>
                    </a:p>
                  </a:txBody>
                  <a:tcPr anchor="ctr"/>
                </a:tc>
                <a:tc>
                  <a:txBody>
                    <a:bodyPr/>
                    <a:lstStyle/>
                    <a:p>
                      <a:pPr algn="ctr"/>
                      <a:r>
                        <a:rPr lang="mn-MN" dirty="0" smtClean="0"/>
                        <a:t>8</a:t>
                      </a:r>
                      <a:endParaRPr lang="en-US" dirty="0"/>
                    </a:p>
                  </a:txBody>
                  <a:tcPr anchor="ctr"/>
                </a:tc>
                <a:tc>
                  <a:txBody>
                    <a:bodyPr/>
                    <a:lstStyle/>
                    <a:p>
                      <a:pPr algn="ctr"/>
                      <a:r>
                        <a:rPr lang="mn-MN" dirty="0" smtClean="0"/>
                        <a:t>9</a:t>
                      </a:r>
                      <a:endParaRPr lang="en-US" dirty="0"/>
                    </a:p>
                  </a:txBody>
                  <a:tcPr anchor="ctr"/>
                </a:tc>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2" name="Rectangle 11"/>
          <p:cNvSpPr/>
          <p:nvPr/>
        </p:nvSpPr>
        <p:spPr>
          <a:xfrm>
            <a:off x="2362200" y="5846802"/>
            <a:ext cx="4267200" cy="553998"/>
          </a:xfrm>
          <a:prstGeom prst="rect">
            <a:avLst/>
          </a:prstGeom>
        </p:spPr>
        <p:txBody>
          <a:bodyPr wrap="square">
            <a:spAutoFit/>
          </a:bodyPr>
          <a:lstStyle/>
          <a:p>
            <a:r>
              <a:rPr lang="mn-MN" sz="1500" dirty="0" smtClean="0">
                <a:latin typeface="Tahoma" pitchFamily="34" charset="0"/>
                <a:ea typeface="Tahoma" pitchFamily="34" charset="0"/>
                <a:cs typeface="Tahoma" pitchFamily="34" charset="0"/>
              </a:rPr>
              <a:t>Бүртгэл үйлдсэн: ...........................................</a:t>
            </a:r>
            <a:endParaRPr lang="en-US" sz="1500" dirty="0" smtClean="0">
              <a:latin typeface="Tahoma" pitchFamily="34" charset="0"/>
              <a:ea typeface="Tahoma" pitchFamily="34" charset="0"/>
              <a:cs typeface="Tahoma" pitchFamily="34" charset="0"/>
            </a:endParaRPr>
          </a:p>
          <a:p>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 /Овог, нэр, албан тушаал</a:t>
            </a:r>
            <a:r>
              <a:rPr lang="en-US" sz="1500" dirty="0" smtClean="0">
                <a:latin typeface="Tahoma" pitchFamily="34" charset="0"/>
                <a:ea typeface="Tahoma" pitchFamily="34" charset="0"/>
                <a:cs typeface="Tahoma" pitchFamily="34" charset="0"/>
              </a:rPr>
              <a:t>/</a:t>
            </a:r>
            <a:endParaRPr lang="en-US" sz="1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3</a:t>
            </a:fld>
            <a:endParaRPr lang="en-US"/>
          </a:p>
        </p:txBody>
      </p:sp>
      <p:sp>
        <p:nvSpPr>
          <p:cNvPr id="13" name="Rectangle 12"/>
          <p:cNvSpPr/>
          <p:nvPr/>
        </p:nvSpPr>
        <p:spPr>
          <a:xfrm>
            <a:off x="533400" y="1066801"/>
            <a:ext cx="8153400" cy="5401479"/>
          </a:xfrm>
          <a:prstGeom prst="rect">
            <a:avLst/>
          </a:prstGeom>
        </p:spPr>
        <p:txBody>
          <a:bodyPr wrap="square">
            <a:spAutoFit/>
          </a:bodyPr>
          <a:lstStyle/>
          <a:p>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Цахим хэлбэрийн тээгч буюу </a:t>
            </a:r>
            <a:r>
              <a:rPr lang="en-US" sz="1500" dirty="0" smtClean="0">
                <a:latin typeface="Tahoma" pitchFamily="34" charset="0"/>
                <a:ea typeface="Tahoma" pitchFamily="34" charset="0"/>
                <a:cs typeface="Tahoma" pitchFamily="34" charset="0"/>
              </a:rPr>
              <a:t>CD, DVD, </a:t>
            </a:r>
            <a:r>
              <a:rPr lang="mn-MN" sz="1500" dirty="0" smtClean="0">
                <a:latin typeface="Tahoma" pitchFamily="34" charset="0"/>
                <a:ea typeface="Tahoma" pitchFamily="34" charset="0"/>
                <a:cs typeface="Tahoma" pitchFamily="34" charset="0"/>
              </a:rPr>
              <a:t>дуу, дүрс бичлэгийн хуурцагны нүүрэн талд “байгууллагын нэр”, “сэдэв”, “хамрагдах он цаг”, “бүртгэлийн дугаар”, “цахим тээгчийн төрөл” зэрэг тухайн цахим тээгчид юун тухай мэдээлэл агуулагдаж байгаа илтгэх товч өгөгдөл бүхий хаягжуулалт хийж хадгална. (хаягыг цахим тээгчээ хадгалах хайрцагны гадна нүүрэн талд мөн адил хийнэ) </a:t>
            </a:r>
          </a:p>
          <a:p>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Цахим тээгчийг хаягжуулалтад бичигдэх нэг гол зүйл бол тухайн цахим тээгчийн төрлийг бичсэн тэмдэглэгээг давхар бичнэ гэдгийг анхаарах хэрэгтэй. </a:t>
            </a:r>
          </a:p>
          <a:p>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Жишээ нь:  </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CD</a:t>
            </a:r>
            <a:r>
              <a:rPr lang="en-US" sz="1500" dirty="0" smtClean="0">
                <a:latin typeface="Tahoma" pitchFamily="34" charset="0"/>
                <a:ea typeface="Tahoma" pitchFamily="34" charset="0"/>
                <a:cs typeface="Tahoma" pitchFamily="34" charset="0"/>
              </a:rPr>
              <a:t> – Compact Disc (</a:t>
            </a:r>
            <a:r>
              <a:rPr lang="en-US" sz="1500" dirty="0" err="1" smtClean="0">
                <a:latin typeface="Tahoma" pitchFamily="34" charset="0"/>
                <a:ea typeface="Tahoma" pitchFamily="34" charset="0"/>
                <a:cs typeface="Tahoma" pitchFamily="34" charset="0"/>
              </a:rPr>
              <a:t>700MB</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хүртэл багтаамжтай)</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CD-R</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Нэг удаа бичих зориулалттай </a:t>
            </a:r>
            <a:r>
              <a:rPr lang="en-US" sz="1500" dirty="0" smtClean="0">
                <a:latin typeface="Tahoma" pitchFamily="34" charset="0"/>
                <a:ea typeface="Tahoma" pitchFamily="34" charset="0"/>
                <a:cs typeface="Tahoma" pitchFamily="34" charset="0"/>
              </a:rPr>
              <a:t>CD)</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CD-</a:t>
            </a:r>
            <a:r>
              <a:rPr lang="en-US" sz="1500" b="1" dirty="0" err="1" smtClean="0">
                <a:latin typeface="Tahoma" pitchFamily="34" charset="0"/>
                <a:ea typeface="Tahoma" pitchFamily="34" charset="0"/>
                <a:cs typeface="Tahoma" pitchFamily="34" charset="0"/>
              </a:rPr>
              <a:t>RW</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Дахин бичих зориулалттай </a:t>
            </a:r>
            <a:r>
              <a:rPr lang="en-US" sz="1500" dirty="0" smtClean="0">
                <a:latin typeface="Tahoma" pitchFamily="34" charset="0"/>
                <a:ea typeface="Tahoma" pitchFamily="34" charset="0"/>
                <a:cs typeface="Tahoma" pitchFamily="34" charset="0"/>
              </a:rPr>
              <a:t>CD)</a:t>
            </a:r>
          </a:p>
          <a:p>
            <a:r>
              <a:rPr lang="en-US" sz="1500"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VCD</a:t>
            </a:r>
            <a:r>
              <a:rPr lang="en-US" sz="1500" dirty="0" smtClean="0">
                <a:latin typeface="Tahoma" pitchFamily="34" charset="0"/>
                <a:ea typeface="Tahoma" pitchFamily="34" charset="0"/>
                <a:cs typeface="Tahoma" pitchFamily="34" charset="0"/>
              </a:rPr>
              <a:t> – (Video CD) - </a:t>
            </a:r>
            <a:r>
              <a:rPr lang="mn-MN" sz="1500" dirty="0" smtClean="0">
                <a:latin typeface="Tahoma" pitchFamily="34" charset="0"/>
                <a:ea typeface="Tahoma" pitchFamily="34" charset="0"/>
                <a:cs typeface="Tahoma" pitchFamily="34" charset="0"/>
              </a:rPr>
              <a:t>Энэ төрлийн </a:t>
            </a:r>
            <a:r>
              <a:rPr lang="en-US" sz="1500" dirty="0" smtClean="0">
                <a:latin typeface="Tahoma" pitchFamily="34" charset="0"/>
                <a:ea typeface="Tahoma" pitchFamily="34" charset="0"/>
                <a:cs typeface="Tahoma" pitchFamily="34" charset="0"/>
              </a:rPr>
              <a:t>CD </a:t>
            </a:r>
            <a:r>
              <a:rPr lang="mn-MN" sz="1500" dirty="0" smtClean="0">
                <a:latin typeface="Tahoma" pitchFamily="34" charset="0"/>
                <a:ea typeface="Tahoma" pitchFamily="34" charset="0"/>
                <a:cs typeface="Tahoma" pitchFamily="34" charset="0"/>
              </a:rPr>
              <a:t>нь </a:t>
            </a:r>
            <a:r>
              <a:rPr lang="en-US" sz="1500" dirty="0" err="1" smtClean="0">
                <a:latin typeface="Tahoma" pitchFamily="34" charset="0"/>
                <a:ea typeface="Tahoma" pitchFamily="34" charset="0"/>
                <a:cs typeface="Tahoma" pitchFamily="34" charset="0"/>
              </a:rPr>
              <a:t>VCD</a:t>
            </a:r>
            <a:r>
              <a:rPr lang="en-US" sz="1500" dirty="0" smtClean="0">
                <a:latin typeface="Tahoma" pitchFamily="34" charset="0"/>
                <a:ea typeface="Tahoma" pitchFamily="34" charset="0"/>
                <a:cs typeface="Tahoma" pitchFamily="34" charset="0"/>
              </a:rPr>
              <a:t> player </a:t>
            </a:r>
            <a:r>
              <a:rPr lang="mn-MN" sz="1500" dirty="0" smtClean="0">
                <a:latin typeface="Tahoma" pitchFamily="34" charset="0"/>
                <a:ea typeface="Tahoma" pitchFamily="34" charset="0"/>
                <a:cs typeface="Tahoma" pitchFamily="34" charset="0"/>
              </a:rPr>
              <a:t>болон </a:t>
            </a:r>
            <a:r>
              <a:rPr lang="en-US" sz="1500" dirty="0" smtClean="0">
                <a:latin typeface="Tahoma" pitchFamily="34" charset="0"/>
                <a:ea typeface="Tahoma" pitchFamily="34" charset="0"/>
                <a:cs typeface="Tahoma" pitchFamily="34" charset="0"/>
              </a:rPr>
              <a:t>DVD player-		</a:t>
            </a:r>
            <a:r>
              <a:rPr lang="mn-MN" sz="1500" dirty="0" smtClean="0">
                <a:latin typeface="Tahoma" pitchFamily="34" charset="0"/>
                <a:ea typeface="Tahoma" pitchFamily="34" charset="0"/>
                <a:cs typeface="Tahoma" pitchFamily="34" charset="0"/>
              </a:rPr>
              <a:t>ээр тоглуулахад зориулагдсан видео агуулсан байдаг</a:t>
            </a:r>
          </a:p>
          <a:p>
            <a:r>
              <a:rPr lang="en-US" sz="1500"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SVCD</a:t>
            </a:r>
            <a:r>
              <a:rPr lang="en-US" sz="1500" dirty="0" smtClean="0">
                <a:latin typeface="Tahoma" pitchFamily="34" charset="0"/>
                <a:ea typeface="Tahoma" pitchFamily="34" charset="0"/>
                <a:cs typeface="Tahoma" pitchFamily="34" charset="0"/>
              </a:rPr>
              <a:t> – (Super Video CD) – </a:t>
            </a:r>
            <a:r>
              <a:rPr lang="en-US" sz="1500" dirty="0" err="1" smtClean="0">
                <a:latin typeface="Tahoma" pitchFamily="34" charset="0"/>
                <a:ea typeface="Tahoma" pitchFamily="34" charset="0"/>
                <a:cs typeface="Tahoma" pitchFamily="34" charset="0"/>
              </a:rPr>
              <a:t>VCD</a:t>
            </a:r>
            <a:r>
              <a:rPr lang="en-US" sz="1500" dirty="0" smtClean="0">
                <a:latin typeface="Tahoma" pitchFamily="34" charset="0"/>
                <a:ea typeface="Tahoma" pitchFamily="34" charset="0"/>
                <a:cs typeface="Tahoma" pitchFamily="34" charset="0"/>
              </a:rPr>
              <a:t>-</a:t>
            </a:r>
            <a:r>
              <a:rPr lang="mn-MN" sz="1500" dirty="0" smtClean="0">
                <a:latin typeface="Tahoma" pitchFamily="34" charset="0"/>
                <a:ea typeface="Tahoma" pitchFamily="34" charset="0"/>
                <a:cs typeface="Tahoma" pitchFamily="34" charset="0"/>
              </a:rPr>
              <a:t>тэй адил боловч илүү өндөр </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чанартай видео</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бичих зориулалттай</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DVD</a:t>
            </a:r>
            <a:r>
              <a:rPr lang="en-US" sz="1500" dirty="0" smtClean="0">
                <a:latin typeface="Tahoma" pitchFamily="34" charset="0"/>
                <a:ea typeface="Tahoma" pitchFamily="34" charset="0"/>
                <a:cs typeface="Tahoma" pitchFamily="34" charset="0"/>
              </a:rPr>
              <a:t> – Digital Video Disc (4.7 – 9.4 GB </a:t>
            </a:r>
            <a:r>
              <a:rPr lang="mn-MN" sz="1500" dirty="0" smtClean="0">
                <a:latin typeface="Tahoma" pitchFamily="34" charset="0"/>
                <a:ea typeface="Tahoma" pitchFamily="34" charset="0"/>
                <a:cs typeface="Tahoma" pitchFamily="34" charset="0"/>
              </a:rPr>
              <a:t>хэмтээтэй)</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DVD-R, </a:t>
            </a:r>
            <a:r>
              <a:rPr lang="en-US" sz="1500" b="1" dirty="0" err="1" smtClean="0">
                <a:latin typeface="Tahoma" pitchFamily="34" charset="0"/>
                <a:ea typeface="Tahoma" pitchFamily="34" charset="0"/>
                <a:cs typeface="Tahoma" pitchFamily="34" charset="0"/>
              </a:rPr>
              <a:t>DVD+R</a:t>
            </a:r>
            <a:r>
              <a:rPr lang="en-US" sz="1500" b="1" dirty="0" smtClean="0">
                <a:latin typeface="Tahoma" pitchFamily="34" charset="0"/>
                <a:ea typeface="Tahoma" pitchFamily="34" charset="0"/>
                <a:cs typeface="Tahoma" pitchFamily="34" charset="0"/>
              </a:rPr>
              <a:t> </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Нэг удаа бичих зориулалттай </a:t>
            </a:r>
            <a:r>
              <a:rPr lang="en-US" sz="1500" dirty="0" smtClean="0">
                <a:latin typeface="Tahoma" pitchFamily="34" charset="0"/>
                <a:ea typeface="Tahoma" pitchFamily="34" charset="0"/>
                <a:cs typeface="Tahoma" pitchFamily="34" charset="0"/>
              </a:rPr>
              <a:t>DVD)</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DVD-</a:t>
            </a:r>
            <a:r>
              <a:rPr lang="en-US" sz="1500" b="1" dirty="0" err="1" smtClean="0">
                <a:latin typeface="Tahoma" pitchFamily="34" charset="0"/>
                <a:ea typeface="Tahoma" pitchFamily="34" charset="0"/>
                <a:cs typeface="Tahoma" pitchFamily="34" charset="0"/>
              </a:rPr>
              <a:t>RW</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DVD+RW</a:t>
            </a:r>
            <a:r>
              <a:rPr lang="en-US" sz="1500" b="1" dirty="0" smtClean="0">
                <a:latin typeface="Tahoma" pitchFamily="34" charset="0"/>
                <a:ea typeface="Tahoma" pitchFamily="34" charset="0"/>
                <a:cs typeface="Tahoma" pitchFamily="34" charset="0"/>
              </a:rPr>
              <a:t> </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Дахин бичих зориулалттай </a:t>
            </a:r>
            <a:r>
              <a:rPr lang="en-US" sz="1500" dirty="0" smtClean="0">
                <a:latin typeface="Tahoma" pitchFamily="34" charset="0"/>
                <a:ea typeface="Tahoma" pitchFamily="34" charset="0"/>
                <a:cs typeface="Tahoma" pitchFamily="34" charset="0"/>
              </a:rPr>
              <a:t>DVD)</a:t>
            </a:r>
          </a:p>
          <a:p>
            <a:r>
              <a:rPr lang="en-US" sz="150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BD</a:t>
            </a:r>
            <a:r>
              <a:rPr lang="en-US" sz="1500" dirty="0" smtClean="0">
                <a:latin typeface="Tahoma" pitchFamily="34" charset="0"/>
                <a:ea typeface="Tahoma" pitchFamily="34" charset="0"/>
                <a:cs typeface="Tahoma" pitchFamily="34" charset="0"/>
              </a:rPr>
              <a:t> -</a:t>
            </a:r>
            <a:r>
              <a:rPr lang="en-US" sz="1500" dirty="0" err="1" smtClean="0">
                <a:latin typeface="Tahoma" pitchFamily="34" charset="0"/>
                <a:ea typeface="Tahoma" pitchFamily="34" charset="0"/>
                <a:cs typeface="Tahoma" pitchFamily="34" charset="0"/>
              </a:rPr>
              <a:t>Blu</a:t>
            </a:r>
            <a:r>
              <a:rPr lang="en-US" sz="1500" dirty="0" smtClean="0">
                <a:latin typeface="Tahoma" pitchFamily="34" charset="0"/>
                <a:ea typeface="Tahoma" pitchFamily="34" charset="0"/>
                <a:cs typeface="Tahoma" pitchFamily="34" charset="0"/>
              </a:rPr>
              <a:t>-ray Disc (</a:t>
            </a:r>
            <a:r>
              <a:rPr lang="en-US" sz="1500" dirty="0" err="1" smtClean="0">
                <a:latin typeface="Tahoma" pitchFamily="34" charset="0"/>
                <a:ea typeface="Tahoma" pitchFamily="34" charset="0"/>
                <a:cs typeface="Tahoma" pitchFamily="34" charset="0"/>
              </a:rPr>
              <a:t>50GB</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хүртэл хэмжээтэй) </a:t>
            </a:r>
          </a:p>
          <a:p>
            <a:endParaRPr lang="en-US" sz="1500" dirty="0" smtClean="0">
              <a:latin typeface="Tahoma" pitchFamily="34" charset="0"/>
              <a:ea typeface="Tahoma" pitchFamily="34" charset="0"/>
              <a:cs typeface="Tahoma" pitchFamily="34" charset="0"/>
            </a:endParaRPr>
          </a:p>
          <a:p>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Музейн үзмэр бүртгэл бичигдсэн цахим тээгчийн эх хувийг БМСандаа байнга хадгалах, хувилсан хувийг албан хэрэгцээндээ ашиглах журмаар цахим тээгчийнхээ ашиглалт, хадгалалтыг зохион байгуулна.</a:t>
            </a:r>
            <a:endParaRPr lang="en-US" sz="1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SUT\Documents\BMSan\BMSan burduuleh ni 2011\Guide Book Files\cd-cover copy1.jpg"/>
          <p:cNvPicPr>
            <a:picLocks noChangeAspect="1" noChangeArrowheads="1"/>
          </p:cNvPicPr>
          <p:nvPr/>
        </p:nvPicPr>
        <p:blipFill>
          <a:blip r:embed="rId3" cstate="print"/>
          <a:srcRect/>
          <a:stretch>
            <a:fillRect/>
          </a:stretch>
        </p:blipFill>
        <p:spPr bwMode="auto">
          <a:xfrm>
            <a:off x="5029201" y="1538796"/>
            <a:ext cx="3429000" cy="3795204"/>
          </a:xfrm>
          <a:prstGeom prst="rect">
            <a:avLst/>
          </a:prstGeom>
          <a:noFill/>
          <a:ln w="3175">
            <a:solidFill>
              <a:schemeClr val="tx1"/>
            </a:solidFill>
          </a:ln>
        </p:spPr>
      </p:pic>
      <p:sp>
        <p:nvSpPr>
          <p:cNvPr id="6" name="TextBox 5"/>
          <p:cNvSpPr txBox="1"/>
          <p:nvPr/>
        </p:nvSpPr>
        <p:spPr>
          <a:xfrm>
            <a:off x="1752600" y="5715000"/>
            <a:ext cx="1026243"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CD </a:t>
            </a:r>
            <a:r>
              <a:rPr lang="mn-MN" dirty="0" smtClean="0">
                <a:latin typeface="Tahoma" pitchFamily="34" charset="0"/>
                <a:ea typeface="Tahoma" pitchFamily="34" charset="0"/>
                <a:cs typeface="Tahoma" pitchFamily="34" charset="0"/>
              </a:rPr>
              <a:t>дээр</a:t>
            </a:r>
            <a:endParaRPr lang="en-US" dirty="0">
              <a:latin typeface="Tahoma" pitchFamily="34" charset="0"/>
              <a:ea typeface="Tahoma" pitchFamily="34" charset="0"/>
              <a:cs typeface="Tahoma" pitchFamily="34" charset="0"/>
            </a:endParaRPr>
          </a:p>
        </p:txBody>
      </p:sp>
      <p:sp>
        <p:nvSpPr>
          <p:cNvPr id="7" name="TextBox 6"/>
          <p:cNvSpPr txBox="1"/>
          <p:nvPr/>
        </p:nvSpPr>
        <p:spPr>
          <a:xfrm>
            <a:off x="6400800" y="5715000"/>
            <a:ext cx="1595309"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Х</a:t>
            </a:r>
            <a:r>
              <a:rPr lang="mn-MN" dirty="0" smtClean="0">
                <a:latin typeface="Tahoma" pitchFamily="34" charset="0"/>
                <a:ea typeface="Tahoma" pitchFamily="34" charset="0"/>
                <a:cs typeface="Tahoma" pitchFamily="34" charset="0"/>
              </a:rPr>
              <a:t>айрцаг дээр</a:t>
            </a:r>
            <a:endParaRPr lang="en-US" dirty="0">
              <a:latin typeface="Tahoma" pitchFamily="34" charset="0"/>
              <a:ea typeface="Tahoma" pitchFamily="34" charset="0"/>
              <a:cs typeface="Tahoma" pitchFamily="34" charset="0"/>
            </a:endParaRPr>
          </a:p>
        </p:txBody>
      </p:sp>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pic>
        <p:nvPicPr>
          <p:cNvPr id="2" name="Picture 2" descr="D:\SUT\Documents\BMSan\BMSan burduuleh ni 2011\cd-cover-copy.png"/>
          <p:cNvPicPr>
            <a:picLocks noChangeAspect="1" noChangeArrowheads="1"/>
          </p:cNvPicPr>
          <p:nvPr/>
        </p:nvPicPr>
        <p:blipFill>
          <a:blip r:embed="rId4" cstate="print"/>
          <a:srcRect/>
          <a:stretch>
            <a:fillRect/>
          </a:stretch>
        </p:blipFill>
        <p:spPr bwMode="auto">
          <a:xfrm>
            <a:off x="389022" y="1101570"/>
            <a:ext cx="4030578" cy="4461029"/>
          </a:xfrm>
          <a:prstGeom prst="rect">
            <a:avLst/>
          </a:prstGeom>
          <a:noFill/>
        </p:spPr>
      </p:pic>
      <p:sp>
        <p:nvSpPr>
          <p:cNvPr id="10" name="Slide Number Placeholder 9"/>
          <p:cNvSpPr>
            <a:spLocks noGrp="1"/>
          </p:cNvSpPr>
          <p:nvPr>
            <p:ph type="sldNum" sz="quarter" idx="12"/>
          </p:nvPr>
        </p:nvSpPr>
        <p:spPr/>
        <p:txBody>
          <a:bodyPr/>
          <a:lstStyle/>
          <a:p>
            <a:fld id="{1E659715-7D7E-402A-A89E-2CD1F156710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659715-7D7E-402A-A89E-2CD1F1567104}" type="slidenum">
              <a:rPr lang="en-US" smtClean="0"/>
              <a:pPr/>
              <a:t>5</a:t>
            </a:fld>
            <a:endParaRPr lang="en-US"/>
          </a:p>
        </p:txBody>
      </p:sp>
      <p:sp>
        <p:nvSpPr>
          <p:cNvPr id="4" name="TextBox 3"/>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pic>
        <p:nvPicPr>
          <p:cNvPr id="3074" name="Picture 2" descr="D:\SUT\Documents\BMSan\BMSan burduuleh ni 2011\CD label.jpg"/>
          <p:cNvPicPr>
            <a:picLocks noChangeAspect="1" noChangeArrowheads="1"/>
          </p:cNvPicPr>
          <p:nvPr/>
        </p:nvPicPr>
        <p:blipFill>
          <a:blip r:embed="rId3" cstate="print"/>
          <a:srcRect/>
          <a:stretch>
            <a:fillRect/>
          </a:stretch>
        </p:blipFill>
        <p:spPr bwMode="auto">
          <a:xfrm>
            <a:off x="609600" y="1295400"/>
            <a:ext cx="2352993" cy="4581525"/>
          </a:xfrm>
          <a:prstGeom prst="rect">
            <a:avLst/>
          </a:prstGeom>
          <a:noFill/>
        </p:spPr>
      </p:pic>
      <p:sp>
        <p:nvSpPr>
          <p:cNvPr id="12" name="TextBox 11"/>
          <p:cNvSpPr txBox="1"/>
          <p:nvPr/>
        </p:nvSpPr>
        <p:spPr>
          <a:xfrm>
            <a:off x="3276600" y="1295400"/>
            <a:ext cx="3276600" cy="369332"/>
          </a:xfrm>
          <a:prstGeom prst="rect">
            <a:avLst/>
          </a:prstGeom>
          <a:noFill/>
        </p:spPr>
        <p:txBody>
          <a:bodyPr wrap="square" rtlCol="0">
            <a:spAutoFit/>
          </a:bodyPr>
          <a:lstStyle/>
          <a:p>
            <a:r>
              <a:rPr lang="mn-MN"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CD label</a:t>
            </a:r>
            <a:endParaRPr lang="en-US" dirty="0">
              <a:latin typeface="Tahoma" pitchFamily="34" charset="0"/>
              <a:ea typeface="Tahoma" pitchFamily="34" charset="0"/>
              <a:cs typeface="Tahoma" pitchFamily="34" charset="0"/>
            </a:endParaRPr>
          </a:p>
        </p:txBody>
      </p:sp>
      <p:pic>
        <p:nvPicPr>
          <p:cNvPr id="3076" name="Picture 4" descr="http://img3.prosperent.com/images/250x250/site.unbeatablesale.com/img161/azaver05699.gif"/>
          <p:cNvPicPr>
            <a:picLocks noChangeAspect="1" noChangeArrowheads="1"/>
          </p:cNvPicPr>
          <p:nvPr/>
        </p:nvPicPr>
        <p:blipFill>
          <a:blip r:embed="rId4" cstate="print"/>
          <a:srcRect t="12800" b="13600"/>
          <a:stretch>
            <a:fillRect/>
          </a:stretch>
        </p:blipFill>
        <p:spPr bwMode="auto">
          <a:xfrm>
            <a:off x="3124200" y="1828800"/>
            <a:ext cx="2381250" cy="1752600"/>
          </a:xfrm>
          <a:prstGeom prst="rect">
            <a:avLst/>
          </a:prstGeom>
          <a:noFill/>
        </p:spPr>
      </p:pic>
      <p:sp>
        <p:nvSpPr>
          <p:cNvPr id="13" name="TextBox 12"/>
          <p:cNvSpPr txBox="1"/>
          <p:nvPr/>
        </p:nvSpPr>
        <p:spPr>
          <a:xfrm>
            <a:off x="5562600" y="2362200"/>
            <a:ext cx="2362200" cy="369332"/>
          </a:xfrm>
          <a:prstGeom prst="rect">
            <a:avLst/>
          </a:prstGeom>
          <a:noFill/>
        </p:spPr>
        <p:txBody>
          <a:bodyPr wrap="square" rtlCol="0">
            <a:spAutoFit/>
          </a:bodyPr>
          <a:lstStyle/>
          <a:p>
            <a:r>
              <a:rPr lang="mn-MN"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CD label </a:t>
            </a:r>
            <a:r>
              <a:rPr lang="mn-MN" dirty="0" smtClean="0">
                <a:latin typeface="Tahoma" pitchFamily="34" charset="0"/>
                <a:ea typeface="Tahoma" pitchFamily="34" charset="0"/>
                <a:cs typeface="Tahoma" pitchFamily="34" charset="0"/>
              </a:rPr>
              <a:t>наагч</a:t>
            </a:r>
            <a:endParaRPr lang="en-US" dirty="0">
              <a:latin typeface="Tahoma" pitchFamily="34" charset="0"/>
              <a:ea typeface="Tahoma" pitchFamily="34" charset="0"/>
              <a:cs typeface="Tahoma" pitchFamily="34" charset="0"/>
            </a:endParaRPr>
          </a:p>
        </p:txBody>
      </p:sp>
      <p:pic>
        <p:nvPicPr>
          <p:cNvPr id="3078" name="Picture 6" descr="http://www.boma.com.tw/images/cdbulder2s.gif"/>
          <p:cNvPicPr>
            <a:picLocks noChangeAspect="1" noChangeArrowheads="1"/>
          </p:cNvPicPr>
          <p:nvPr/>
        </p:nvPicPr>
        <p:blipFill>
          <a:blip r:embed="rId5" cstate="print"/>
          <a:srcRect/>
          <a:stretch>
            <a:fillRect/>
          </a:stretch>
        </p:blipFill>
        <p:spPr bwMode="auto">
          <a:xfrm>
            <a:off x="3352799" y="3733800"/>
            <a:ext cx="5020229" cy="1066800"/>
          </a:xfrm>
          <a:prstGeom prst="rect">
            <a:avLst/>
          </a:prstGeom>
          <a:noFill/>
        </p:spPr>
      </p:pic>
      <p:sp>
        <p:nvSpPr>
          <p:cNvPr id="14" name="TextBox 13"/>
          <p:cNvSpPr txBox="1"/>
          <p:nvPr/>
        </p:nvSpPr>
        <p:spPr>
          <a:xfrm>
            <a:off x="3505200" y="5334000"/>
            <a:ext cx="4876800" cy="784830"/>
          </a:xfrm>
          <a:prstGeom prst="rect">
            <a:avLst/>
          </a:prstGeom>
          <a:noFill/>
        </p:spPr>
        <p:txBody>
          <a:bodyPr wrap="square" rtlCol="0">
            <a:spAutoFit/>
          </a:bodyPr>
          <a:lstStyle/>
          <a:p>
            <a:r>
              <a:rPr lang="en-US" sz="1500" b="1" dirty="0" smtClean="0">
                <a:latin typeface="Tahoma" pitchFamily="34" charset="0"/>
                <a:ea typeface="Tahoma" pitchFamily="34" charset="0"/>
                <a:cs typeface="Tahoma" pitchFamily="34" charset="0"/>
              </a:rPr>
              <a:t>CD label</a:t>
            </a:r>
            <a:r>
              <a:rPr lang="mn-MN" sz="1500" b="1" dirty="0" smtClean="0">
                <a:latin typeface="Tahoma" pitchFamily="34" charset="0"/>
                <a:ea typeface="Tahoma" pitchFamily="34" charset="0"/>
                <a:cs typeface="Tahoma" pitchFamily="34" charset="0"/>
              </a:rPr>
              <a:t> болон </a:t>
            </a:r>
            <a:r>
              <a:rPr lang="en-US" sz="1500" b="1" dirty="0" smtClean="0">
                <a:latin typeface="Tahoma" pitchFamily="34" charset="0"/>
                <a:ea typeface="Tahoma" pitchFamily="34" charset="0"/>
                <a:cs typeface="Tahoma" pitchFamily="34" charset="0"/>
              </a:rPr>
              <a:t>CD label </a:t>
            </a:r>
            <a:r>
              <a:rPr lang="mn-MN" sz="1500" b="1" dirty="0" smtClean="0">
                <a:latin typeface="Tahoma" pitchFamily="34" charset="0"/>
                <a:ea typeface="Tahoma" pitchFamily="34" charset="0"/>
                <a:cs typeface="Tahoma" pitchFamily="34" charset="0"/>
              </a:rPr>
              <a:t>наагчийг худалдан авч болох газар</a:t>
            </a:r>
            <a:r>
              <a:rPr lang="mn-MN" sz="1500" dirty="0" smtClean="0">
                <a:latin typeface="Tahoma" pitchFamily="34" charset="0"/>
                <a:ea typeface="Tahoma" pitchFamily="34" charset="0"/>
                <a:cs typeface="Tahoma" pitchFamily="34" charset="0"/>
              </a:rPr>
              <a:t>: </a:t>
            </a:r>
            <a:r>
              <a:rPr lang="en-US" sz="1500" dirty="0" smtClean="0">
                <a:latin typeface="Tahoma" pitchFamily="34" charset="0"/>
                <a:ea typeface="Tahoma" pitchFamily="34" charset="0"/>
                <a:cs typeface="Tahoma" pitchFamily="34" charset="0"/>
              </a:rPr>
              <a:t>Computer Land</a:t>
            </a:r>
            <a:r>
              <a:rPr lang="mn-MN" sz="1500" dirty="0" smtClean="0">
                <a:latin typeface="Tahoma" pitchFamily="34" charset="0"/>
                <a:ea typeface="Tahoma" pitchFamily="34" charset="0"/>
                <a:cs typeface="Tahoma" pitchFamily="34" charset="0"/>
              </a:rPr>
              <a:t> төв болон </a:t>
            </a:r>
            <a:r>
              <a:rPr lang="en-US" sz="1500" dirty="0" smtClean="0">
                <a:latin typeface="Tahoma" pitchFamily="34" charset="0"/>
                <a:ea typeface="Tahoma" pitchFamily="34" charset="0"/>
                <a:cs typeface="Tahoma" pitchFamily="34" charset="0"/>
              </a:rPr>
              <a:t>CD shop-</a:t>
            </a:r>
            <a:r>
              <a:rPr lang="mn-MN" sz="1500" dirty="0" smtClean="0">
                <a:latin typeface="Tahoma" pitchFamily="34" charset="0"/>
                <a:ea typeface="Tahoma" pitchFamily="34" charset="0"/>
                <a:cs typeface="Tahoma" pitchFamily="34" charset="0"/>
              </a:rPr>
              <a:t>ууд</a:t>
            </a:r>
          </a:p>
          <a:p>
            <a:endParaRPr lang="en-US" sz="1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524000"/>
            <a:ext cx="4109909" cy="646331"/>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CD cover </a:t>
            </a:r>
            <a:r>
              <a:rPr lang="mn-MN" dirty="0" smtClean="0">
                <a:latin typeface="Tahoma" pitchFamily="34" charset="0"/>
                <a:ea typeface="Tahoma" pitchFamily="34" charset="0"/>
                <a:cs typeface="Tahoma" pitchFamily="34" charset="0"/>
              </a:rPr>
              <a:t>хийх зориулалттай </a:t>
            </a:r>
          </a:p>
          <a:p>
            <a:r>
              <a:rPr lang="en-US" b="1" dirty="0" smtClean="0">
                <a:latin typeface="Tahoma" pitchFamily="34" charset="0"/>
                <a:ea typeface="Tahoma" pitchFamily="34" charset="0"/>
                <a:cs typeface="Tahoma" pitchFamily="34" charset="0"/>
              </a:rPr>
              <a:t>Epson Print CD</a:t>
            </a:r>
            <a:r>
              <a:rPr lang="en-US" dirty="0" smtClean="0">
                <a:latin typeface="Tahoma" pitchFamily="34" charset="0"/>
                <a:ea typeface="Tahoma" pitchFamily="34" charset="0"/>
                <a:cs typeface="Tahoma" pitchFamily="34" charset="0"/>
              </a:rPr>
              <a:t> </a:t>
            </a:r>
            <a:r>
              <a:rPr lang="mn-MN" dirty="0" smtClean="0">
                <a:latin typeface="Tahoma" pitchFamily="34" charset="0"/>
                <a:ea typeface="Tahoma" pitchFamily="34" charset="0"/>
                <a:cs typeface="Tahoma" pitchFamily="34" charset="0"/>
              </a:rPr>
              <a:t>програм</a:t>
            </a:r>
            <a:endParaRPr lang="en-US" dirty="0">
              <a:latin typeface="Tahoma" pitchFamily="34" charset="0"/>
              <a:ea typeface="Tahoma" pitchFamily="34" charset="0"/>
              <a:cs typeface="Tahoma" pitchFamily="34" charset="0"/>
            </a:endParaRPr>
          </a:p>
        </p:txBody>
      </p:sp>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6</a:t>
            </a:fld>
            <a:endParaRPr lang="en-US"/>
          </a:p>
        </p:txBody>
      </p:sp>
      <p:pic>
        <p:nvPicPr>
          <p:cNvPr id="22530" name="Picture 2" descr="http://www.technofresh.ru/netcat_files/105/105/EpsonStylusR290.jpg"/>
          <p:cNvPicPr>
            <a:picLocks noChangeAspect="1" noChangeArrowheads="1"/>
          </p:cNvPicPr>
          <p:nvPr/>
        </p:nvPicPr>
        <p:blipFill>
          <a:blip r:embed="rId3" cstate="print"/>
          <a:srcRect t="8889" b="11111"/>
          <a:stretch>
            <a:fillRect/>
          </a:stretch>
        </p:blipFill>
        <p:spPr bwMode="auto">
          <a:xfrm>
            <a:off x="4876800" y="2438400"/>
            <a:ext cx="3792360" cy="3276600"/>
          </a:xfrm>
          <a:prstGeom prst="rect">
            <a:avLst/>
          </a:prstGeom>
          <a:noFill/>
        </p:spPr>
      </p:pic>
      <p:sp>
        <p:nvSpPr>
          <p:cNvPr id="9" name="TextBox 8"/>
          <p:cNvSpPr txBox="1"/>
          <p:nvPr/>
        </p:nvSpPr>
        <p:spPr>
          <a:xfrm>
            <a:off x="1676400" y="4724400"/>
            <a:ext cx="3276600" cy="646331"/>
          </a:xfrm>
          <a:prstGeom prst="rect">
            <a:avLst/>
          </a:prstGeom>
          <a:noFill/>
        </p:spPr>
        <p:txBody>
          <a:bodyPr wrap="square" rtlCol="0">
            <a:spAutoFit/>
          </a:bodyPr>
          <a:lstStyle/>
          <a:p>
            <a:pPr algn="r"/>
            <a:r>
              <a:rPr lang="en-US" b="1" dirty="0" smtClean="0">
                <a:latin typeface="Tahoma" pitchFamily="34" charset="0"/>
                <a:ea typeface="Tahoma" pitchFamily="34" charset="0"/>
                <a:cs typeface="Tahoma" pitchFamily="34" charset="0"/>
              </a:rPr>
              <a:t>Epson </a:t>
            </a:r>
            <a:r>
              <a:rPr lang="en-US" b="1" dirty="0" err="1" smtClean="0">
                <a:latin typeface="Tahoma" pitchFamily="34" charset="0"/>
                <a:ea typeface="Tahoma" pitchFamily="34" charset="0"/>
                <a:cs typeface="Tahoma" pitchFamily="34" charset="0"/>
              </a:rPr>
              <a:t>R290</a:t>
            </a:r>
            <a:r>
              <a:rPr lang="en-US" dirty="0" smtClean="0">
                <a:latin typeface="Tahoma" pitchFamily="34" charset="0"/>
                <a:ea typeface="Tahoma" pitchFamily="34" charset="0"/>
                <a:cs typeface="Tahoma" pitchFamily="34" charset="0"/>
              </a:rPr>
              <a:t> </a:t>
            </a:r>
            <a:r>
              <a:rPr lang="mn-MN" dirty="0" smtClean="0">
                <a:latin typeface="Tahoma" pitchFamily="34" charset="0"/>
                <a:ea typeface="Tahoma" pitchFamily="34" charset="0"/>
                <a:cs typeface="Tahoma" pitchFamily="34" charset="0"/>
              </a:rPr>
              <a:t>өнгөт принтер</a:t>
            </a:r>
          </a:p>
          <a:p>
            <a:pPr algn="r"/>
            <a:r>
              <a:rPr lang="en-US" dirty="0" smtClean="0">
                <a:latin typeface="Tahoma" pitchFamily="34" charset="0"/>
                <a:ea typeface="Tahoma" pitchFamily="34" charset="0"/>
                <a:cs typeface="Tahoma" pitchFamily="34" charset="0"/>
              </a:rPr>
              <a:t>(CD printable)</a:t>
            </a:r>
            <a:endParaRPr lang="en-US" dirty="0">
              <a:latin typeface="Tahoma" pitchFamily="34" charset="0"/>
              <a:ea typeface="Tahoma" pitchFamily="34" charset="0"/>
              <a:cs typeface="Tahoma" pitchFamily="34" charset="0"/>
            </a:endParaRPr>
          </a:p>
        </p:txBody>
      </p:sp>
      <p:pic>
        <p:nvPicPr>
          <p:cNvPr id="22532" name="Picture 4" descr="http://www.thebairs.net/disc_profiles/12.gif"/>
          <p:cNvPicPr>
            <a:picLocks noChangeAspect="1" noChangeArrowheads="1"/>
          </p:cNvPicPr>
          <p:nvPr/>
        </p:nvPicPr>
        <p:blipFill>
          <a:blip r:embed="rId4" cstate="print"/>
          <a:srcRect/>
          <a:stretch>
            <a:fillRect/>
          </a:stretch>
        </p:blipFill>
        <p:spPr bwMode="auto">
          <a:xfrm>
            <a:off x="457200" y="1143000"/>
            <a:ext cx="3263276" cy="3277253"/>
          </a:xfrm>
          <a:prstGeom prst="rect">
            <a:avLst/>
          </a:prstGeom>
          <a:noFill/>
        </p:spPr>
      </p:pic>
      <p:sp>
        <p:nvSpPr>
          <p:cNvPr id="11" name="TextBox 10"/>
          <p:cNvSpPr txBox="1"/>
          <p:nvPr/>
        </p:nvSpPr>
        <p:spPr>
          <a:xfrm>
            <a:off x="1447800" y="6019800"/>
            <a:ext cx="6858000" cy="430887"/>
          </a:xfrm>
          <a:prstGeom prst="rect">
            <a:avLst/>
          </a:prstGeom>
          <a:solidFill>
            <a:schemeClr val="accent1">
              <a:lumMod val="20000"/>
              <a:lumOff val="80000"/>
            </a:schemeClr>
          </a:solidFill>
        </p:spPr>
        <p:txBody>
          <a:bodyPr wrap="square" rtlCol="0">
            <a:spAutoFit/>
          </a:bodyPr>
          <a:lstStyle/>
          <a:p>
            <a:r>
              <a:rPr lang="en-US" sz="1100" b="1" dirty="0" smtClean="0">
                <a:latin typeface="Tahoma" pitchFamily="34" charset="0"/>
                <a:ea typeface="Tahoma" pitchFamily="34" charset="0"/>
                <a:cs typeface="Tahoma" pitchFamily="34" charset="0"/>
              </a:rPr>
              <a:t>Т</a:t>
            </a:r>
            <a:r>
              <a:rPr lang="mn-MN" sz="1100" b="1" dirty="0" smtClean="0">
                <a:latin typeface="Tahoma" pitchFamily="34" charset="0"/>
                <a:ea typeface="Tahoma" pitchFamily="34" charset="0"/>
                <a:cs typeface="Tahoma" pitchFamily="34" charset="0"/>
              </a:rPr>
              <a:t>эмдэглэл: </a:t>
            </a:r>
            <a:r>
              <a:rPr lang="mn-MN" sz="1100" dirty="0" smtClean="0">
                <a:latin typeface="Tahoma" pitchFamily="34" charset="0"/>
                <a:ea typeface="Tahoma" pitchFamily="34" charset="0"/>
                <a:cs typeface="Tahoma" pitchFamily="34" charset="0"/>
              </a:rPr>
              <a:t>Уг принтерийг компьютер худалдааны төвүүд </a:t>
            </a:r>
            <a:r>
              <a:rPr lang="en-US" sz="1100" dirty="0" smtClean="0">
                <a:latin typeface="Tahoma" pitchFamily="34" charset="0"/>
                <a:ea typeface="Tahoma" pitchFamily="34" charset="0"/>
                <a:cs typeface="Tahoma" pitchFamily="34" charset="0"/>
              </a:rPr>
              <a:t>(Computer Land</a:t>
            </a:r>
            <a:r>
              <a:rPr lang="mn-MN" sz="1100" dirty="0" smtClean="0">
                <a:latin typeface="Tahoma" pitchFamily="34" charset="0"/>
                <a:ea typeface="Tahoma" pitchFamily="34" charset="0"/>
                <a:cs typeface="Tahoma" pitchFamily="34" charset="0"/>
              </a:rPr>
              <a:t>, </a:t>
            </a:r>
            <a:r>
              <a:rPr lang="en-US" sz="1100" dirty="0" err="1" smtClean="0">
                <a:latin typeface="Tahoma" pitchFamily="34" charset="0"/>
                <a:ea typeface="Tahoma" pitchFamily="34" charset="0"/>
                <a:cs typeface="Tahoma" pitchFamily="34" charset="0"/>
              </a:rPr>
              <a:t>Tedy</a:t>
            </a:r>
            <a:r>
              <a:rPr lang="en-US" sz="1100" dirty="0" smtClean="0">
                <a:latin typeface="Tahoma" pitchFamily="34" charset="0"/>
                <a:ea typeface="Tahoma" pitchFamily="34" charset="0"/>
                <a:cs typeface="Tahoma" pitchFamily="34" charset="0"/>
              </a:rPr>
              <a:t> </a:t>
            </a:r>
            <a:r>
              <a:rPr lang="mn-MN" sz="1100" dirty="0" smtClean="0">
                <a:latin typeface="Tahoma" pitchFamily="34" charset="0"/>
                <a:ea typeface="Tahoma" pitchFamily="34" charset="0"/>
                <a:cs typeface="Tahoma" pitchFamily="34" charset="0"/>
              </a:rPr>
              <a:t>гэх мэт</a:t>
            </a:r>
            <a:r>
              <a:rPr lang="en-US" sz="1100" dirty="0" smtClean="0">
                <a:latin typeface="Tahoma" pitchFamily="34" charset="0"/>
                <a:ea typeface="Tahoma" pitchFamily="34" charset="0"/>
                <a:cs typeface="Tahoma" pitchFamily="34" charset="0"/>
              </a:rPr>
              <a:t>)</a:t>
            </a:r>
            <a:r>
              <a:rPr lang="mn-MN" sz="1100" dirty="0" smtClean="0">
                <a:latin typeface="Tahoma" pitchFamily="34" charset="0"/>
                <a:ea typeface="Tahoma" pitchFamily="34" charset="0"/>
                <a:cs typeface="Tahoma" pitchFamily="34" charset="0"/>
              </a:rPr>
              <a:t> – ээс худалдан авч болно. Үнэ дунджаар: 280 000 ₮. Принтерт </a:t>
            </a:r>
            <a:r>
              <a:rPr lang="en-US" sz="1100" dirty="0" smtClean="0">
                <a:latin typeface="Tahoma" pitchFamily="34" charset="0"/>
                <a:ea typeface="Tahoma" pitchFamily="34" charset="0"/>
                <a:cs typeface="Tahoma" pitchFamily="34" charset="0"/>
              </a:rPr>
              <a:t>Epson Print CD </a:t>
            </a:r>
            <a:r>
              <a:rPr lang="mn-MN" sz="1100" dirty="0" smtClean="0">
                <a:latin typeface="Tahoma" pitchFamily="34" charset="0"/>
                <a:ea typeface="Tahoma" pitchFamily="34" charset="0"/>
                <a:cs typeface="Tahoma" pitchFamily="34" charset="0"/>
              </a:rPr>
              <a:t>програм үнэгүй дагалдана</a:t>
            </a:r>
            <a:endParaRPr lang="en-US" sz="11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6862" y="5257800"/>
            <a:ext cx="3746538"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CD </a:t>
            </a:r>
            <a:r>
              <a:rPr lang="mn-MN" dirty="0" smtClean="0">
                <a:latin typeface="Tahoma" pitchFamily="34" charset="0"/>
                <a:ea typeface="Tahoma" pitchFamily="34" charset="0"/>
                <a:cs typeface="Tahoma" pitchFamily="34" charset="0"/>
              </a:rPr>
              <a:t>хадгалах зориулалтын тавиур</a:t>
            </a:r>
            <a:endParaRPr lang="en-US" dirty="0">
              <a:latin typeface="Tahoma" pitchFamily="34" charset="0"/>
              <a:ea typeface="Tahoma" pitchFamily="34" charset="0"/>
              <a:cs typeface="Tahoma" pitchFamily="34" charset="0"/>
            </a:endParaRPr>
          </a:p>
        </p:txBody>
      </p:sp>
      <p:sp>
        <p:nvSpPr>
          <p:cNvPr id="7" name="TextBox 6"/>
          <p:cNvSpPr txBox="1"/>
          <p:nvPr/>
        </p:nvSpPr>
        <p:spPr>
          <a:xfrm>
            <a:off x="4800601" y="5257800"/>
            <a:ext cx="3886200" cy="646331"/>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CD-</a:t>
            </a:r>
            <a:r>
              <a:rPr lang="mn-MN" dirty="0" smtClean="0">
                <a:latin typeface="Tahoma" pitchFamily="34" charset="0"/>
                <a:ea typeface="Tahoma" pitchFamily="34" charset="0"/>
                <a:cs typeface="Tahoma" pitchFamily="34" charset="0"/>
              </a:rPr>
              <a:t>г дугаарын дагуу тавиур дээр байрлуулсан байдал</a:t>
            </a:r>
            <a:endParaRPr lang="en-US" dirty="0">
              <a:latin typeface="Tahoma" pitchFamily="34" charset="0"/>
              <a:ea typeface="Tahoma" pitchFamily="34" charset="0"/>
              <a:cs typeface="Tahoma" pitchFamily="34" charset="0"/>
            </a:endParaRPr>
          </a:p>
        </p:txBody>
      </p:sp>
      <p:sp>
        <p:nvSpPr>
          <p:cNvPr id="8" name="TextBox 7"/>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7</a:t>
            </a:fld>
            <a:endParaRPr lang="en-US"/>
          </a:p>
        </p:txBody>
      </p:sp>
      <p:pic>
        <p:nvPicPr>
          <p:cNvPr id="1026" name="Picture 2" descr="D:\SUT\Documents\BMSan\BMSan burduuleh ni 2011\Guide Book Files\IMG_3305.JPG"/>
          <p:cNvPicPr>
            <a:picLocks noChangeAspect="1" noChangeArrowheads="1"/>
          </p:cNvPicPr>
          <p:nvPr/>
        </p:nvPicPr>
        <p:blipFill>
          <a:blip r:embed="rId3" cstate="print"/>
          <a:srcRect/>
          <a:stretch>
            <a:fillRect/>
          </a:stretch>
        </p:blipFill>
        <p:spPr bwMode="auto">
          <a:xfrm>
            <a:off x="457200" y="2362200"/>
            <a:ext cx="3881438" cy="2589010"/>
          </a:xfrm>
          <a:prstGeom prst="rect">
            <a:avLst/>
          </a:prstGeom>
          <a:noFill/>
        </p:spPr>
      </p:pic>
      <p:pic>
        <p:nvPicPr>
          <p:cNvPr id="3" name="Picture 3" descr="D:\SUT\Documents\BMSan\BMSan burduuleh ni 2011\Guide Book Files\IMG_3308.JPG"/>
          <p:cNvPicPr>
            <a:picLocks noChangeAspect="1" noChangeArrowheads="1"/>
          </p:cNvPicPr>
          <p:nvPr/>
        </p:nvPicPr>
        <p:blipFill>
          <a:blip r:embed="rId4" cstate="email"/>
          <a:srcRect/>
          <a:stretch>
            <a:fillRect/>
          </a:stretch>
        </p:blipFill>
        <p:spPr bwMode="auto">
          <a:xfrm>
            <a:off x="4800600" y="2362200"/>
            <a:ext cx="3886200" cy="2590800"/>
          </a:xfrm>
          <a:prstGeom prst="rect">
            <a:avLst/>
          </a:prstGeom>
          <a:noFill/>
        </p:spPr>
      </p:pic>
      <p:pic>
        <p:nvPicPr>
          <p:cNvPr id="1028" name="Picture 4" descr="D:\SUT\Documents\BMSan\BMSan burduuleh ni 2011\Guide Book Files\IMG_3308.JPG"/>
          <p:cNvPicPr>
            <a:picLocks noChangeAspect="1" noChangeArrowheads="1"/>
          </p:cNvPicPr>
          <p:nvPr/>
        </p:nvPicPr>
        <p:blipFill>
          <a:blip r:embed="rId5" cstate="print"/>
          <a:srcRect l="16329" t="36564" r="71634" b="38158"/>
          <a:stretch>
            <a:fillRect/>
          </a:stretch>
        </p:blipFill>
        <p:spPr bwMode="auto">
          <a:xfrm>
            <a:off x="5562600" y="609600"/>
            <a:ext cx="1143000" cy="1600200"/>
          </a:xfrm>
          <a:prstGeom prst="rect">
            <a:avLst/>
          </a:prstGeom>
          <a:ln w="19050">
            <a:solidFill>
              <a:srgbClr val="FF0000"/>
            </a:solidFill>
          </a:ln>
          <a:effectLst>
            <a:outerShdw blurRad="292100" dist="139700" dir="2700000" algn="tl" rotWithShape="0">
              <a:srgbClr val="333333">
                <a:alpha val="65000"/>
              </a:srgbClr>
            </a:outerShdw>
          </a:effectLst>
        </p:spPr>
      </p:pic>
      <p:cxnSp>
        <p:nvCxnSpPr>
          <p:cNvPr id="11" name="Straight Arrow Connector 10"/>
          <p:cNvCxnSpPr>
            <a:stCxn id="1028" idx="2"/>
          </p:cNvCxnSpPr>
          <p:nvPr/>
        </p:nvCxnSpPr>
        <p:spPr>
          <a:xfrm rot="5400000">
            <a:off x="5200650" y="2800350"/>
            <a:ext cx="1524000" cy="3429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659715-7D7E-402A-A89E-2CD1F1567104}" type="slidenum">
              <a:rPr lang="en-US" smtClean="0"/>
              <a:pPr/>
              <a:t>8</a:t>
            </a:fld>
            <a:endParaRPr lang="en-US"/>
          </a:p>
        </p:txBody>
      </p:sp>
      <p:sp>
        <p:nvSpPr>
          <p:cNvPr id="4" name="TextBox 3"/>
          <p:cNvSpPr txBox="1"/>
          <p:nvPr/>
        </p:nvSpPr>
        <p:spPr>
          <a:xfrm>
            <a:off x="381000" y="381000"/>
            <a:ext cx="4187365"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ахим тээгчийг хаягжуулан архивлах</a:t>
            </a:r>
            <a:endParaRPr lang="en-US" dirty="0">
              <a:latin typeface="Tahoma" pitchFamily="34" charset="0"/>
              <a:ea typeface="Tahoma" pitchFamily="34" charset="0"/>
              <a:cs typeface="Tahoma" pitchFamily="34" charset="0"/>
            </a:endParaRPr>
          </a:p>
        </p:txBody>
      </p:sp>
      <p:pic>
        <p:nvPicPr>
          <p:cNvPr id="2050" name="Picture 2" descr="D:\SUT\Documents\BMSan\BMSan burduuleh ni 2011\DSCF8024.JPG"/>
          <p:cNvPicPr>
            <a:picLocks noChangeAspect="1" noChangeArrowheads="1"/>
          </p:cNvPicPr>
          <p:nvPr/>
        </p:nvPicPr>
        <p:blipFill>
          <a:blip r:embed="rId2" cstate="email"/>
          <a:srcRect/>
          <a:stretch>
            <a:fillRect/>
          </a:stretch>
        </p:blipFill>
        <p:spPr bwMode="auto">
          <a:xfrm>
            <a:off x="609600" y="3048000"/>
            <a:ext cx="3759200" cy="2819400"/>
          </a:xfrm>
          <a:prstGeom prst="rect">
            <a:avLst/>
          </a:prstGeom>
          <a:noFill/>
        </p:spPr>
      </p:pic>
      <p:pic>
        <p:nvPicPr>
          <p:cNvPr id="2051" name="Picture 3" descr="D:\SUT\Documents\BMSan\BMSan burduuleh ni 2011\DSCF8026.JPG"/>
          <p:cNvPicPr>
            <a:picLocks noChangeAspect="1" noChangeArrowheads="1"/>
          </p:cNvPicPr>
          <p:nvPr/>
        </p:nvPicPr>
        <p:blipFill>
          <a:blip r:embed="rId3" cstate="email"/>
          <a:srcRect/>
          <a:stretch>
            <a:fillRect/>
          </a:stretch>
        </p:blipFill>
        <p:spPr bwMode="auto">
          <a:xfrm>
            <a:off x="5029200" y="3048000"/>
            <a:ext cx="3352800" cy="2514600"/>
          </a:xfrm>
          <a:prstGeom prst="rect">
            <a:avLst/>
          </a:prstGeom>
          <a:noFill/>
        </p:spPr>
      </p:pic>
      <p:pic>
        <p:nvPicPr>
          <p:cNvPr id="2052" name="Picture 4" descr="D:\SUT\Documents\BMSan\BMSan burduuleh ni 2011\betacam44.jpg"/>
          <p:cNvPicPr>
            <a:picLocks noChangeAspect="1" noChangeArrowheads="1"/>
          </p:cNvPicPr>
          <p:nvPr/>
        </p:nvPicPr>
        <p:blipFill>
          <a:blip r:embed="rId4" cstate="print"/>
          <a:srcRect/>
          <a:stretch>
            <a:fillRect/>
          </a:stretch>
        </p:blipFill>
        <p:spPr bwMode="auto">
          <a:xfrm>
            <a:off x="1066800" y="1066800"/>
            <a:ext cx="4348988" cy="2133600"/>
          </a:xfrm>
          <a:prstGeom prst="rect">
            <a:avLst/>
          </a:prstGeom>
          <a:noFill/>
          <a:ln w="3175">
            <a:solidFill>
              <a:schemeClr val="tx1"/>
            </a:solidFill>
          </a:ln>
        </p:spPr>
      </p:pic>
      <p:sp>
        <p:nvSpPr>
          <p:cNvPr id="10" name="TextBox 9"/>
          <p:cNvSpPr txBox="1"/>
          <p:nvPr/>
        </p:nvSpPr>
        <p:spPr>
          <a:xfrm>
            <a:off x="609600" y="6019800"/>
            <a:ext cx="3631572" cy="323165"/>
          </a:xfrm>
          <a:prstGeom prst="rect">
            <a:avLst/>
          </a:prstGeom>
          <a:noFill/>
        </p:spPr>
        <p:txBody>
          <a:bodyPr wrap="none" rtlCol="0">
            <a:spAutoFit/>
          </a:bodyPr>
          <a:lstStyle/>
          <a:p>
            <a:r>
              <a:rPr lang="en-US" sz="1500" dirty="0" err="1" smtClean="0">
                <a:latin typeface="Tahoma" pitchFamily="34" charset="0"/>
                <a:ea typeface="Tahoma" pitchFamily="34" charset="0"/>
                <a:cs typeface="Tahoma" pitchFamily="34" charset="0"/>
              </a:rPr>
              <a:t>BETACAM</a:t>
            </a:r>
            <a:r>
              <a:rPr lang="en-US" sz="1500" dirty="0" smtClean="0">
                <a:latin typeface="Tahoma" pitchFamily="34" charset="0"/>
                <a:ea typeface="Tahoma" pitchFamily="34" charset="0"/>
                <a:cs typeface="Tahoma" pitchFamily="34" charset="0"/>
              </a:rPr>
              <a:t> </a:t>
            </a:r>
            <a:r>
              <a:rPr lang="mn-MN" sz="1500" dirty="0" smtClean="0">
                <a:latin typeface="Tahoma" pitchFamily="34" charset="0"/>
                <a:ea typeface="Tahoma" pitchFamily="34" charset="0"/>
                <a:cs typeface="Tahoma" pitchFamily="34" charset="0"/>
              </a:rPr>
              <a:t>хальсыг хаягжуулсан байдал</a:t>
            </a:r>
            <a:endParaRPr lang="en-US" sz="1500" dirty="0">
              <a:latin typeface="Tahoma" pitchFamily="34" charset="0"/>
              <a:ea typeface="Tahoma" pitchFamily="34" charset="0"/>
              <a:cs typeface="Tahoma" pitchFamily="34" charset="0"/>
            </a:endParaRPr>
          </a:p>
        </p:txBody>
      </p:sp>
      <p:sp>
        <p:nvSpPr>
          <p:cNvPr id="11" name="TextBox 10"/>
          <p:cNvSpPr txBox="1"/>
          <p:nvPr/>
        </p:nvSpPr>
        <p:spPr>
          <a:xfrm>
            <a:off x="5029200" y="5638800"/>
            <a:ext cx="3352800" cy="784830"/>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Х</a:t>
            </a:r>
            <a:r>
              <a:rPr lang="mn-MN" sz="1500" dirty="0" smtClean="0">
                <a:latin typeface="Tahoma" pitchFamily="34" charset="0"/>
                <a:ea typeface="Tahoma" pitchFamily="34" charset="0"/>
                <a:cs typeface="Tahoma" pitchFamily="34" charset="0"/>
              </a:rPr>
              <a:t>аягжуулсан цахим тээгчийг архивын </a:t>
            </a:r>
            <a:r>
              <a:rPr lang="mn-MN" sz="1500" smtClean="0">
                <a:latin typeface="Tahoma" pitchFamily="34" charset="0"/>
                <a:ea typeface="Tahoma" pitchFamily="34" charset="0"/>
                <a:cs typeface="Tahoma" pitchFamily="34" charset="0"/>
              </a:rPr>
              <a:t>зориулалттай шүүгээнд </a:t>
            </a:r>
            <a:r>
              <a:rPr lang="mn-MN" sz="1500" dirty="0" smtClean="0">
                <a:latin typeface="Tahoma" pitchFamily="34" charset="0"/>
                <a:ea typeface="Tahoma" pitchFamily="34" charset="0"/>
                <a:cs typeface="Tahoma" pitchFamily="34" charset="0"/>
              </a:rPr>
              <a:t>байрлуулсан байдал</a:t>
            </a:r>
            <a:endParaRPr lang="en-US" sz="1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263</Words>
  <Application>Microsoft Office PowerPoint</Application>
  <PresentationFormat>On-screen Show (4:3)</PresentationFormat>
  <Paragraphs>73</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microCity</dc:creator>
  <cp:lastModifiedBy>microCity</cp:lastModifiedBy>
  <cp:revision>50</cp:revision>
  <dcterms:created xsi:type="dcterms:W3CDTF">2011-06-28T06:04:28Z</dcterms:created>
  <dcterms:modified xsi:type="dcterms:W3CDTF">2011-07-07T14:05:49Z</dcterms:modified>
</cp:coreProperties>
</file>